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388" r:id="rId2"/>
    <p:sldId id="257" r:id="rId3"/>
    <p:sldId id="402" r:id="rId4"/>
    <p:sldId id="339" r:id="rId5"/>
    <p:sldId id="340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00" r:id="rId14"/>
    <p:sldId id="387" r:id="rId15"/>
    <p:sldId id="338" r:id="rId16"/>
    <p:sldId id="347" r:id="rId17"/>
    <p:sldId id="341" r:id="rId18"/>
    <p:sldId id="342" r:id="rId19"/>
    <p:sldId id="348" r:id="rId20"/>
    <p:sldId id="389" r:id="rId21"/>
    <p:sldId id="350" r:id="rId22"/>
    <p:sldId id="359" r:id="rId23"/>
    <p:sldId id="357" r:id="rId24"/>
    <p:sldId id="349" r:id="rId25"/>
    <p:sldId id="370" r:id="rId26"/>
    <p:sldId id="371" r:id="rId27"/>
    <p:sldId id="390" r:id="rId28"/>
    <p:sldId id="372" r:id="rId29"/>
    <p:sldId id="391" r:id="rId30"/>
    <p:sldId id="373" r:id="rId31"/>
    <p:sldId id="392" r:id="rId32"/>
    <p:sldId id="374" r:id="rId33"/>
    <p:sldId id="394" r:id="rId34"/>
    <p:sldId id="375" r:id="rId35"/>
    <p:sldId id="393" r:id="rId36"/>
    <p:sldId id="377" r:id="rId37"/>
    <p:sldId id="395" r:id="rId38"/>
    <p:sldId id="378" r:id="rId39"/>
    <p:sldId id="380" r:id="rId40"/>
    <p:sldId id="369" r:id="rId41"/>
    <p:sldId id="412" r:id="rId42"/>
    <p:sldId id="410" r:id="rId43"/>
    <p:sldId id="411" r:id="rId44"/>
    <p:sldId id="344" r:id="rId45"/>
    <p:sldId id="345" r:id="rId46"/>
    <p:sldId id="398" r:id="rId47"/>
    <p:sldId id="397" r:id="rId4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98" autoAdjust="0"/>
    <p:restoredTop sz="86393" autoAdjust="0"/>
  </p:normalViewPr>
  <p:slideViewPr>
    <p:cSldViewPr>
      <p:cViewPr varScale="1">
        <p:scale>
          <a:sx n="76" d="100"/>
          <a:sy n="76" d="100"/>
        </p:scale>
        <p:origin x="121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25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F2214B-9826-4CBC-B047-2A7F9EC8C21F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271145-1937-46C0-AC3C-73AD8270E6A3}">
      <dgm:prSet phldrT="[Text]"/>
      <dgm:spPr/>
      <dgm:t>
        <a:bodyPr/>
        <a:lstStyle/>
        <a:p>
          <a:r>
            <a:rPr lang="en-US" dirty="0"/>
            <a:t>Disaster Event</a:t>
          </a:r>
        </a:p>
      </dgm:t>
    </dgm:pt>
    <dgm:pt modelId="{83260631-4B81-4AB1-9838-3B5C10F61A3E}" type="parTrans" cxnId="{A4633E69-ECF7-44B7-B848-A36AE4BB33CC}">
      <dgm:prSet/>
      <dgm:spPr/>
      <dgm:t>
        <a:bodyPr/>
        <a:lstStyle/>
        <a:p>
          <a:endParaRPr lang="en-US"/>
        </a:p>
      </dgm:t>
    </dgm:pt>
    <dgm:pt modelId="{EC2DE280-EA28-44AA-BCB3-BA8C06F842B8}" type="sibTrans" cxnId="{A4633E69-ECF7-44B7-B848-A36AE4BB33CC}">
      <dgm:prSet/>
      <dgm:spPr/>
      <dgm:t>
        <a:bodyPr/>
        <a:lstStyle/>
        <a:p>
          <a:endParaRPr lang="en-US"/>
        </a:p>
      </dgm:t>
    </dgm:pt>
    <dgm:pt modelId="{52741086-CE3E-4275-9F15-A99A00AB3B9A}">
      <dgm:prSet phldrT="[Text]"/>
      <dgm:spPr/>
      <dgm:t>
        <a:bodyPr/>
        <a:lstStyle/>
        <a:p>
          <a:r>
            <a:rPr lang="en-US" dirty="0"/>
            <a:t>Local Damage Assessment</a:t>
          </a:r>
        </a:p>
      </dgm:t>
    </dgm:pt>
    <dgm:pt modelId="{6B27566C-19DF-4128-9B43-1BBAECCA6BBE}" type="parTrans" cxnId="{2D396522-356A-4226-A4A8-F83B567B4DB4}">
      <dgm:prSet/>
      <dgm:spPr/>
      <dgm:t>
        <a:bodyPr/>
        <a:lstStyle/>
        <a:p>
          <a:endParaRPr lang="en-US"/>
        </a:p>
      </dgm:t>
    </dgm:pt>
    <dgm:pt modelId="{B346E406-8F38-4814-828F-95E161F0AB4E}" type="sibTrans" cxnId="{2D396522-356A-4226-A4A8-F83B567B4DB4}">
      <dgm:prSet/>
      <dgm:spPr/>
      <dgm:t>
        <a:bodyPr/>
        <a:lstStyle/>
        <a:p>
          <a:endParaRPr lang="en-US"/>
        </a:p>
      </dgm:t>
    </dgm:pt>
    <dgm:pt modelId="{482773F7-7900-4642-B6A3-CEE9B2F15D7E}">
      <dgm:prSet phldrT="[Text]"/>
      <dgm:spPr/>
      <dgm:t>
        <a:bodyPr/>
        <a:lstStyle/>
        <a:p>
          <a:r>
            <a:rPr lang="en-US" dirty="0"/>
            <a:t>State Verifies Form 7</a:t>
          </a:r>
        </a:p>
      </dgm:t>
    </dgm:pt>
    <dgm:pt modelId="{12E8E641-D6F8-4CA9-9ABB-7E16DFA6375D}" type="parTrans" cxnId="{8265A195-8514-458C-92DB-2212A3806179}">
      <dgm:prSet/>
      <dgm:spPr/>
      <dgm:t>
        <a:bodyPr/>
        <a:lstStyle/>
        <a:p>
          <a:endParaRPr lang="en-US"/>
        </a:p>
      </dgm:t>
    </dgm:pt>
    <dgm:pt modelId="{32EFB24B-28B1-4056-B2B8-13A3AC23E377}" type="sibTrans" cxnId="{8265A195-8514-458C-92DB-2212A3806179}">
      <dgm:prSet/>
      <dgm:spPr/>
      <dgm:t>
        <a:bodyPr/>
        <a:lstStyle/>
        <a:p>
          <a:endParaRPr lang="en-US"/>
        </a:p>
      </dgm:t>
    </dgm:pt>
    <dgm:pt modelId="{851B1793-6DD8-47D1-BE3B-22F4FB43D61A}">
      <dgm:prSet phldrT="[Text]"/>
      <dgm:spPr/>
      <dgm:t>
        <a:bodyPr/>
        <a:lstStyle/>
        <a:p>
          <a:r>
            <a:rPr lang="en-US" dirty="0"/>
            <a:t>Request PDA from FEMA </a:t>
          </a:r>
        </a:p>
      </dgm:t>
    </dgm:pt>
    <dgm:pt modelId="{2EF63690-7EFC-4041-8051-3823B3377628}" type="parTrans" cxnId="{6DE6C61E-3A21-46E7-A7AA-B3149BB3F0D8}">
      <dgm:prSet/>
      <dgm:spPr/>
      <dgm:t>
        <a:bodyPr/>
        <a:lstStyle/>
        <a:p>
          <a:endParaRPr lang="en-US"/>
        </a:p>
      </dgm:t>
    </dgm:pt>
    <dgm:pt modelId="{4417268A-7194-4505-972C-60F8E70F3D91}" type="sibTrans" cxnId="{6DE6C61E-3A21-46E7-A7AA-B3149BB3F0D8}">
      <dgm:prSet/>
      <dgm:spPr/>
      <dgm:t>
        <a:bodyPr/>
        <a:lstStyle/>
        <a:p>
          <a:endParaRPr lang="en-US"/>
        </a:p>
      </dgm:t>
    </dgm:pt>
    <dgm:pt modelId="{51BCEE96-A75E-47D1-BDE9-40AA05825DA5}">
      <dgm:prSet phldrT="[Text]" custT="1"/>
      <dgm:spPr/>
      <dgm:t>
        <a:bodyPr/>
        <a:lstStyle/>
        <a:p>
          <a:r>
            <a:rPr lang="en-US" sz="2800" dirty="0">
              <a:solidFill>
                <a:srgbClr val="FF0000"/>
              </a:solidFill>
            </a:rPr>
            <a:t>Joint PDA</a:t>
          </a:r>
        </a:p>
      </dgm:t>
    </dgm:pt>
    <dgm:pt modelId="{CD6FD3DD-8131-4394-B396-59018A3418CD}" type="parTrans" cxnId="{FB955F87-D7FD-4D5D-8DF7-0CD17C95F544}">
      <dgm:prSet/>
      <dgm:spPr/>
      <dgm:t>
        <a:bodyPr/>
        <a:lstStyle/>
        <a:p>
          <a:endParaRPr lang="en-US"/>
        </a:p>
      </dgm:t>
    </dgm:pt>
    <dgm:pt modelId="{E4F5EB2D-2406-4508-870B-8E8BEF76FCB3}" type="sibTrans" cxnId="{FB955F87-D7FD-4D5D-8DF7-0CD17C95F544}">
      <dgm:prSet/>
      <dgm:spPr/>
      <dgm:t>
        <a:bodyPr/>
        <a:lstStyle/>
        <a:p>
          <a:endParaRPr lang="en-US"/>
        </a:p>
      </dgm:t>
    </dgm:pt>
    <dgm:pt modelId="{5D2D2165-CA4D-4146-97BF-24DA670C1BE5}">
      <dgm:prSet/>
      <dgm:spPr/>
      <dgm:t>
        <a:bodyPr/>
        <a:lstStyle/>
        <a:p>
          <a:r>
            <a:rPr lang="en-US" dirty="0"/>
            <a:t>Request for Federal Assistance</a:t>
          </a:r>
        </a:p>
      </dgm:t>
    </dgm:pt>
    <dgm:pt modelId="{F298AFE9-EE44-45D3-8A37-6E3A646FEF65}" type="parTrans" cxnId="{CF24ABD2-24E8-4B1B-B674-4975F90B9D97}">
      <dgm:prSet/>
      <dgm:spPr/>
      <dgm:t>
        <a:bodyPr/>
        <a:lstStyle/>
        <a:p>
          <a:endParaRPr lang="en-US"/>
        </a:p>
      </dgm:t>
    </dgm:pt>
    <dgm:pt modelId="{05DDA7E3-0EEF-4297-BE8D-FFF3632E69CA}" type="sibTrans" cxnId="{CF24ABD2-24E8-4B1B-B674-4975F90B9D97}">
      <dgm:prSet/>
      <dgm:spPr/>
      <dgm:t>
        <a:bodyPr/>
        <a:lstStyle/>
        <a:p>
          <a:endParaRPr lang="en-US"/>
        </a:p>
      </dgm:t>
    </dgm:pt>
    <dgm:pt modelId="{46096926-7CCF-4510-9E05-50D0D4B7CA05}" type="pres">
      <dgm:prSet presAssocID="{80F2214B-9826-4CBC-B047-2A7F9EC8C21F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5BDD239-44C3-416D-9B76-DAA5C31FD76E}" type="pres">
      <dgm:prSet presAssocID="{5D2D2165-CA4D-4146-97BF-24DA670C1BE5}" presName="Accent6" presStyleCnt="0"/>
      <dgm:spPr/>
    </dgm:pt>
    <dgm:pt modelId="{66D78297-C875-48FB-ACDC-90E9CB077883}" type="pres">
      <dgm:prSet presAssocID="{5D2D2165-CA4D-4146-97BF-24DA670C1BE5}" presName="Accent" presStyleLbl="node1" presStyleIdx="0" presStyleCnt="6"/>
      <dgm:spPr/>
    </dgm:pt>
    <dgm:pt modelId="{0E3F7520-7DB1-4083-81B4-3479EB482E6C}" type="pres">
      <dgm:prSet presAssocID="{5D2D2165-CA4D-4146-97BF-24DA670C1BE5}" presName="ParentBackground6" presStyleCnt="0"/>
      <dgm:spPr/>
    </dgm:pt>
    <dgm:pt modelId="{632CFCEF-294D-4CE3-9059-D46904A1F1C2}" type="pres">
      <dgm:prSet presAssocID="{5D2D2165-CA4D-4146-97BF-24DA670C1BE5}" presName="ParentBackground" presStyleLbl="fgAcc1" presStyleIdx="0" presStyleCnt="6"/>
      <dgm:spPr/>
      <dgm:t>
        <a:bodyPr/>
        <a:lstStyle/>
        <a:p>
          <a:endParaRPr lang="en-US"/>
        </a:p>
      </dgm:t>
    </dgm:pt>
    <dgm:pt modelId="{A47B7739-A6E2-45B8-8900-324A3C3C6643}" type="pres">
      <dgm:prSet presAssocID="{5D2D2165-CA4D-4146-97BF-24DA670C1BE5}" presName="Parent6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26CBE-BAB0-4609-A088-109569B34546}" type="pres">
      <dgm:prSet presAssocID="{51BCEE96-A75E-47D1-BDE9-40AA05825DA5}" presName="Accent5" presStyleCnt="0"/>
      <dgm:spPr/>
    </dgm:pt>
    <dgm:pt modelId="{107BCCE6-7DF7-4A7F-9DD7-269022D5C576}" type="pres">
      <dgm:prSet presAssocID="{51BCEE96-A75E-47D1-BDE9-40AA05825DA5}" presName="Accent" presStyleLbl="node1" presStyleIdx="1" presStyleCnt="6"/>
      <dgm:spPr/>
    </dgm:pt>
    <dgm:pt modelId="{808F4751-AFC2-466A-AB8D-B2FA6C7BCD6A}" type="pres">
      <dgm:prSet presAssocID="{51BCEE96-A75E-47D1-BDE9-40AA05825DA5}" presName="ParentBackground5" presStyleCnt="0"/>
      <dgm:spPr/>
    </dgm:pt>
    <dgm:pt modelId="{01E2A3EB-3D40-499C-89C6-40C17978882C}" type="pres">
      <dgm:prSet presAssocID="{51BCEE96-A75E-47D1-BDE9-40AA05825DA5}" presName="ParentBackground" presStyleLbl="fgAcc1" presStyleIdx="1" presStyleCnt="6"/>
      <dgm:spPr/>
      <dgm:t>
        <a:bodyPr/>
        <a:lstStyle/>
        <a:p>
          <a:endParaRPr lang="en-US"/>
        </a:p>
      </dgm:t>
    </dgm:pt>
    <dgm:pt modelId="{0AB94803-CF89-4F0F-BCA8-43677C4078F3}" type="pres">
      <dgm:prSet presAssocID="{51BCEE96-A75E-47D1-BDE9-40AA05825DA5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1A8CD1-78AF-4B6C-B4DE-7816C6F60A10}" type="pres">
      <dgm:prSet presAssocID="{851B1793-6DD8-47D1-BE3B-22F4FB43D61A}" presName="Accent4" presStyleCnt="0"/>
      <dgm:spPr/>
    </dgm:pt>
    <dgm:pt modelId="{03E69737-2141-48D9-BC27-D8B08E97BC26}" type="pres">
      <dgm:prSet presAssocID="{851B1793-6DD8-47D1-BE3B-22F4FB43D61A}" presName="Accent" presStyleLbl="node1" presStyleIdx="2" presStyleCnt="6"/>
      <dgm:spPr/>
    </dgm:pt>
    <dgm:pt modelId="{261CD774-361D-4AE4-830D-D31C487483BE}" type="pres">
      <dgm:prSet presAssocID="{851B1793-6DD8-47D1-BE3B-22F4FB43D61A}" presName="ParentBackground4" presStyleCnt="0"/>
      <dgm:spPr/>
    </dgm:pt>
    <dgm:pt modelId="{29F9E16C-C412-4A16-BBAA-9570B2E40DF8}" type="pres">
      <dgm:prSet presAssocID="{851B1793-6DD8-47D1-BE3B-22F4FB43D61A}" presName="ParentBackground" presStyleLbl="fgAcc1" presStyleIdx="2" presStyleCnt="6"/>
      <dgm:spPr/>
      <dgm:t>
        <a:bodyPr/>
        <a:lstStyle/>
        <a:p>
          <a:endParaRPr lang="en-US"/>
        </a:p>
      </dgm:t>
    </dgm:pt>
    <dgm:pt modelId="{25D25090-1124-47F4-95B6-AA26F2E6D712}" type="pres">
      <dgm:prSet presAssocID="{851B1793-6DD8-47D1-BE3B-22F4FB43D61A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E0564F-1C15-4293-B461-647805906D5C}" type="pres">
      <dgm:prSet presAssocID="{482773F7-7900-4642-B6A3-CEE9B2F15D7E}" presName="Accent3" presStyleCnt="0"/>
      <dgm:spPr/>
    </dgm:pt>
    <dgm:pt modelId="{3B972569-422A-42EC-8A68-03C0BFC42778}" type="pres">
      <dgm:prSet presAssocID="{482773F7-7900-4642-B6A3-CEE9B2F15D7E}" presName="Accent" presStyleLbl="node1" presStyleIdx="3" presStyleCnt="6"/>
      <dgm:spPr/>
    </dgm:pt>
    <dgm:pt modelId="{D5AC86CA-8AC7-4798-8A36-DD80E7855A34}" type="pres">
      <dgm:prSet presAssocID="{482773F7-7900-4642-B6A3-CEE9B2F15D7E}" presName="ParentBackground3" presStyleCnt="0"/>
      <dgm:spPr/>
    </dgm:pt>
    <dgm:pt modelId="{B4733FDB-6015-49BC-9BA6-F71910E4D479}" type="pres">
      <dgm:prSet presAssocID="{482773F7-7900-4642-B6A3-CEE9B2F15D7E}" presName="ParentBackground" presStyleLbl="fgAcc1" presStyleIdx="3" presStyleCnt="6"/>
      <dgm:spPr/>
      <dgm:t>
        <a:bodyPr/>
        <a:lstStyle/>
        <a:p>
          <a:endParaRPr lang="en-US"/>
        </a:p>
      </dgm:t>
    </dgm:pt>
    <dgm:pt modelId="{3B33A833-54A2-444D-A4FD-1A2587FEF8ED}" type="pres">
      <dgm:prSet presAssocID="{482773F7-7900-4642-B6A3-CEE9B2F15D7E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6D4446-DD32-4514-948B-7CE6C9678572}" type="pres">
      <dgm:prSet presAssocID="{52741086-CE3E-4275-9F15-A99A00AB3B9A}" presName="Accent2" presStyleCnt="0"/>
      <dgm:spPr/>
    </dgm:pt>
    <dgm:pt modelId="{A0506647-5D71-4138-81CC-A80A9E1F034D}" type="pres">
      <dgm:prSet presAssocID="{52741086-CE3E-4275-9F15-A99A00AB3B9A}" presName="Accent" presStyleLbl="node1" presStyleIdx="4" presStyleCnt="6"/>
      <dgm:spPr/>
    </dgm:pt>
    <dgm:pt modelId="{1A8A01F5-02D6-40D5-90D3-804191714602}" type="pres">
      <dgm:prSet presAssocID="{52741086-CE3E-4275-9F15-A99A00AB3B9A}" presName="ParentBackground2" presStyleCnt="0"/>
      <dgm:spPr/>
    </dgm:pt>
    <dgm:pt modelId="{064DE177-BE3A-4AD8-99FD-4DE3B208EE5F}" type="pres">
      <dgm:prSet presAssocID="{52741086-CE3E-4275-9F15-A99A00AB3B9A}" presName="ParentBackground" presStyleLbl="fgAcc1" presStyleIdx="4" presStyleCnt="6"/>
      <dgm:spPr/>
      <dgm:t>
        <a:bodyPr/>
        <a:lstStyle/>
        <a:p>
          <a:endParaRPr lang="en-US"/>
        </a:p>
      </dgm:t>
    </dgm:pt>
    <dgm:pt modelId="{4E51F68F-7546-4526-9670-24D59D181FD7}" type="pres">
      <dgm:prSet presAssocID="{52741086-CE3E-4275-9F15-A99A00AB3B9A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68DAFE-97B9-4264-87F0-EBF392BE0132}" type="pres">
      <dgm:prSet presAssocID="{43271145-1937-46C0-AC3C-73AD8270E6A3}" presName="Accent1" presStyleCnt="0"/>
      <dgm:spPr/>
    </dgm:pt>
    <dgm:pt modelId="{4F94D92E-55C4-4459-9850-5F263D4FA7C6}" type="pres">
      <dgm:prSet presAssocID="{43271145-1937-46C0-AC3C-73AD8270E6A3}" presName="Accent" presStyleLbl="node1" presStyleIdx="5" presStyleCnt="6"/>
      <dgm:spPr/>
    </dgm:pt>
    <dgm:pt modelId="{D3DF60F6-CD02-491F-B8E8-8B2CA6520B7B}" type="pres">
      <dgm:prSet presAssocID="{43271145-1937-46C0-AC3C-73AD8270E6A3}" presName="ParentBackground1" presStyleCnt="0"/>
      <dgm:spPr/>
    </dgm:pt>
    <dgm:pt modelId="{AA9ECAF8-13AB-45DE-BC4B-48EEFC5F58D2}" type="pres">
      <dgm:prSet presAssocID="{43271145-1937-46C0-AC3C-73AD8270E6A3}" presName="ParentBackground" presStyleLbl="fgAcc1" presStyleIdx="5" presStyleCnt="6"/>
      <dgm:spPr/>
      <dgm:t>
        <a:bodyPr/>
        <a:lstStyle/>
        <a:p>
          <a:endParaRPr lang="en-US"/>
        </a:p>
      </dgm:t>
    </dgm:pt>
    <dgm:pt modelId="{7EE13D14-5C64-42CD-A00D-8C99B5FF5839}" type="pres">
      <dgm:prSet presAssocID="{43271145-1937-46C0-AC3C-73AD8270E6A3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7F45BA-9EE5-495D-93A7-AEF5498AF0F4}" type="presOf" srcId="{52741086-CE3E-4275-9F15-A99A00AB3B9A}" destId="{4E51F68F-7546-4526-9670-24D59D181FD7}" srcOrd="1" destOrd="0" presId="urn:microsoft.com/office/officeart/2011/layout/CircleProcess"/>
    <dgm:cxn modelId="{8265A195-8514-458C-92DB-2212A3806179}" srcId="{80F2214B-9826-4CBC-B047-2A7F9EC8C21F}" destId="{482773F7-7900-4642-B6A3-CEE9B2F15D7E}" srcOrd="2" destOrd="0" parTransId="{12E8E641-D6F8-4CA9-9ABB-7E16DFA6375D}" sibTransId="{32EFB24B-28B1-4056-B2B8-13A3AC23E377}"/>
    <dgm:cxn modelId="{A88FEAFC-7CB6-4FEF-9DFF-D17F0ED9E37D}" type="presOf" srcId="{51BCEE96-A75E-47D1-BDE9-40AA05825DA5}" destId="{0AB94803-CF89-4F0F-BCA8-43677C4078F3}" srcOrd="1" destOrd="0" presId="urn:microsoft.com/office/officeart/2011/layout/CircleProcess"/>
    <dgm:cxn modelId="{3D690410-FC5F-4D4F-AD07-12A310D3BEDC}" type="presOf" srcId="{482773F7-7900-4642-B6A3-CEE9B2F15D7E}" destId="{B4733FDB-6015-49BC-9BA6-F71910E4D479}" srcOrd="0" destOrd="0" presId="urn:microsoft.com/office/officeart/2011/layout/CircleProcess"/>
    <dgm:cxn modelId="{2629FCEC-44D8-473C-AC05-1F94EF32F743}" type="presOf" srcId="{851B1793-6DD8-47D1-BE3B-22F4FB43D61A}" destId="{29F9E16C-C412-4A16-BBAA-9570B2E40DF8}" srcOrd="0" destOrd="0" presId="urn:microsoft.com/office/officeart/2011/layout/CircleProcess"/>
    <dgm:cxn modelId="{2D396522-356A-4226-A4A8-F83B567B4DB4}" srcId="{80F2214B-9826-4CBC-B047-2A7F9EC8C21F}" destId="{52741086-CE3E-4275-9F15-A99A00AB3B9A}" srcOrd="1" destOrd="0" parTransId="{6B27566C-19DF-4128-9B43-1BBAECCA6BBE}" sibTransId="{B346E406-8F38-4814-828F-95E161F0AB4E}"/>
    <dgm:cxn modelId="{36B9DFE9-0215-4E3D-A792-E92D0DCC45FD}" type="presOf" srcId="{52741086-CE3E-4275-9F15-A99A00AB3B9A}" destId="{064DE177-BE3A-4AD8-99FD-4DE3B208EE5F}" srcOrd="0" destOrd="0" presId="urn:microsoft.com/office/officeart/2011/layout/CircleProcess"/>
    <dgm:cxn modelId="{C35C817E-396E-4513-B0A8-E2E55AA3D3DD}" type="presOf" srcId="{51BCEE96-A75E-47D1-BDE9-40AA05825DA5}" destId="{01E2A3EB-3D40-499C-89C6-40C17978882C}" srcOrd="0" destOrd="0" presId="urn:microsoft.com/office/officeart/2011/layout/CircleProcess"/>
    <dgm:cxn modelId="{E71DE0A2-60C5-44F2-8207-FC08AE77696C}" type="presOf" srcId="{80F2214B-9826-4CBC-B047-2A7F9EC8C21F}" destId="{46096926-7CCF-4510-9E05-50D0D4B7CA05}" srcOrd="0" destOrd="0" presId="urn:microsoft.com/office/officeart/2011/layout/CircleProcess"/>
    <dgm:cxn modelId="{4CC0C0C4-6A20-4B29-9609-55880983B9AA}" type="presOf" srcId="{5D2D2165-CA4D-4146-97BF-24DA670C1BE5}" destId="{632CFCEF-294D-4CE3-9059-D46904A1F1C2}" srcOrd="0" destOrd="0" presId="urn:microsoft.com/office/officeart/2011/layout/CircleProcess"/>
    <dgm:cxn modelId="{A4633E69-ECF7-44B7-B848-A36AE4BB33CC}" srcId="{80F2214B-9826-4CBC-B047-2A7F9EC8C21F}" destId="{43271145-1937-46C0-AC3C-73AD8270E6A3}" srcOrd="0" destOrd="0" parTransId="{83260631-4B81-4AB1-9838-3B5C10F61A3E}" sibTransId="{EC2DE280-EA28-44AA-BCB3-BA8C06F842B8}"/>
    <dgm:cxn modelId="{CF24ABD2-24E8-4B1B-B674-4975F90B9D97}" srcId="{80F2214B-9826-4CBC-B047-2A7F9EC8C21F}" destId="{5D2D2165-CA4D-4146-97BF-24DA670C1BE5}" srcOrd="5" destOrd="0" parTransId="{F298AFE9-EE44-45D3-8A37-6E3A646FEF65}" sibTransId="{05DDA7E3-0EEF-4297-BE8D-FFF3632E69CA}"/>
    <dgm:cxn modelId="{6DE6C61E-3A21-46E7-A7AA-B3149BB3F0D8}" srcId="{80F2214B-9826-4CBC-B047-2A7F9EC8C21F}" destId="{851B1793-6DD8-47D1-BE3B-22F4FB43D61A}" srcOrd="3" destOrd="0" parTransId="{2EF63690-7EFC-4041-8051-3823B3377628}" sibTransId="{4417268A-7194-4505-972C-60F8E70F3D91}"/>
    <dgm:cxn modelId="{D2BBF92C-C973-4E5A-B26F-5A55C9D3F8E7}" type="presOf" srcId="{43271145-1937-46C0-AC3C-73AD8270E6A3}" destId="{7EE13D14-5C64-42CD-A00D-8C99B5FF5839}" srcOrd="1" destOrd="0" presId="urn:microsoft.com/office/officeart/2011/layout/CircleProcess"/>
    <dgm:cxn modelId="{4F7EB5C3-CF82-4176-9525-7E08E65FEF20}" type="presOf" srcId="{43271145-1937-46C0-AC3C-73AD8270E6A3}" destId="{AA9ECAF8-13AB-45DE-BC4B-48EEFC5F58D2}" srcOrd="0" destOrd="0" presId="urn:microsoft.com/office/officeart/2011/layout/CircleProcess"/>
    <dgm:cxn modelId="{746E8F6D-A652-414E-A2AE-3645727D46CB}" type="presOf" srcId="{851B1793-6DD8-47D1-BE3B-22F4FB43D61A}" destId="{25D25090-1124-47F4-95B6-AA26F2E6D712}" srcOrd="1" destOrd="0" presId="urn:microsoft.com/office/officeart/2011/layout/CircleProcess"/>
    <dgm:cxn modelId="{F3B1FCC9-228B-46EA-966A-BE313929479F}" type="presOf" srcId="{482773F7-7900-4642-B6A3-CEE9B2F15D7E}" destId="{3B33A833-54A2-444D-A4FD-1A2587FEF8ED}" srcOrd="1" destOrd="0" presId="urn:microsoft.com/office/officeart/2011/layout/CircleProcess"/>
    <dgm:cxn modelId="{08F9F9D0-C7F3-4E17-8883-22FE50D8F435}" type="presOf" srcId="{5D2D2165-CA4D-4146-97BF-24DA670C1BE5}" destId="{A47B7739-A6E2-45B8-8900-324A3C3C6643}" srcOrd="1" destOrd="0" presId="urn:microsoft.com/office/officeart/2011/layout/CircleProcess"/>
    <dgm:cxn modelId="{FB955F87-D7FD-4D5D-8DF7-0CD17C95F544}" srcId="{80F2214B-9826-4CBC-B047-2A7F9EC8C21F}" destId="{51BCEE96-A75E-47D1-BDE9-40AA05825DA5}" srcOrd="4" destOrd="0" parTransId="{CD6FD3DD-8131-4394-B396-59018A3418CD}" sibTransId="{E4F5EB2D-2406-4508-870B-8E8BEF76FCB3}"/>
    <dgm:cxn modelId="{59337FAE-7E9E-4802-91A4-A20D66DD6FF2}" type="presParOf" srcId="{46096926-7CCF-4510-9E05-50D0D4B7CA05}" destId="{A5BDD239-44C3-416D-9B76-DAA5C31FD76E}" srcOrd="0" destOrd="0" presId="urn:microsoft.com/office/officeart/2011/layout/CircleProcess"/>
    <dgm:cxn modelId="{F618198D-9C95-44D1-B012-D1CC929A56CD}" type="presParOf" srcId="{A5BDD239-44C3-416D-9B76-DAA5C31FD76E}" destId="{66D78297-C875-48FB-ACDC-90E9CB077883}" srcOrd="0" destOrd="0" presId="urn:microsoft.com/office/officeart/2011/layout/CircleProcess"/>
    <dgm:cxn modelId="{3446280F-6D15-43DD-9515-694D973E5632}" type="presParOf" srcId="{46096926-7CCF-4510-9E05-50D0D4B7CA05}" destId="{0E3F7520-7DB1-4083-81B4-3479EB482E6C}" srcOrd="1" destOrd="0" presId="urn:microsoft.com/office/officeart/2011/layout/CircleProcess"/>
    <dgm:cxn modelId="{930BDE63-823D-45A3-B30F-0EAB708C8E20}" type="presParOf" srcId="{0E3F7520-7DB1-4083-81B4-3479EB482E6C}" destId="{632CFCEF-294D-4CE3-9059-D46904A1F1C2}" srcOrd="0" destOrd="0" presId="urn:microsoft.com/office/officeart/2011/layout/CircleProcess"/>
    <dgm:cxn modelId="{E7EA0E42-82BB-4744-9D57-246737F440D2}" type="presParOf" srcId="{46096926-7CCF-4510-9E05-50D0D4B7CA05}" destId="{A47B7739-A6E2-45B8-8900-324A3C3C6643}" srcOrd="2" destOrd="0" presId="urn:microsoft.com/office/officeart/2011/layout/CircleProcess"/>
    <dgm:cxn modelId="{0F86A862-96E5-4225-87F3-25CA0A0FAAF4}" type="presParOf" srcId="{46096926-7CCF-4510-9E05-50D0D4B7CA05}" destId="{94F26CBE-BAB0-4609-A088-109569B34546}" srcOrd="3" destOrd="0" presId="urn:microsoft.com/office/officeart/2011/layout/CircleProcess"/>
    <dgm:cxn modelId="{C4DB4B42-90DA-4C1A-8783-B9104EBD354F}" type="presParOf" srcId="{94F26CBE-BAB0-4609-A088-109569B34546}" destId="{107BCCE6-7DF7-4A7F-9DD7-269022D5C576}" srcOrd="0" destOrd="0" presId="urn:microsoft.com/office/officeart/2011/layout/CircleProcess"/>
    <dgm:cxn modelId="{D2EEAA89-90F9-4A88-A4DB-95C2357448D4}" type="presParOf" srcId="{46096926-7CCF-4510-9E05-50D0D4B7CA05}" destId="{808F4751-AFC2-466A-AB8D-B2FA6C7BCD6A}" srcOrd="4" destOrd="0" presId="urn:microsoft.com/office/officeart/2011/layout/CircleProcess"/>
    <dgm:cxn modelId="{1450CE41-E412-44BD-B898-4083552FA8F5}" type="presParOf" srcId="{808F4751-AFC2-466A-AB8D-B2FA6C7BCD6A}" destId="{01E2A3EB-3D40-499C-89C6-40C17978882C}" srcOrd="0" destOrd="0" presId="urn:microsoft.com/office/officeart/2011/layout/CircleProcess"/>
    <dgm:cxn modelId="{5C734FD9-2971-4B8C-9EB5-7EE8A26AA4D4}" type="presParOf" srcId="{46096926-7CCF-4510-9E05-50D0D4B7CA05}" destId="{0AB94803-CF89-4F0F-BCA8-43677C4078F3}" srcOrd="5" destOrd="0" presId="urn:microsoft.com/office/officeart/2011/layout/CircleProcess"/>
    <dgm:cxn modelId="{D9ABFAEB-54EC-4D11-9FCD-805F4693F15C}" type="presParOf" srcId="{46096926-7CCF-4510-9E05-50D0D4B7CA05}" destId="{B41A8CD1-78AF-4B6C-B4DE-7816C6F60A10}" srcOrd="6" destOrd="0" presId="urn:microsoft.com/office/officeart/2011/layout/CircleProcess"/>
    <dgm:cxn modelId="{F6DD6ADC-3F87-4A4D-86E1-D5CE20DC6F42}" type="presParOf" srcId="{B41A8CD1-78AF-4B6C-B4DE-7816C6F60A10}" destId="{03E69737-2141-48D9-BC27-D8B08E97BC26}" srcOrd="0" destOrd="0" presId="urn:microsoft.com/office/officeart/2011/layout/CircleProcess"/>
    <dgm:cxn modelId="{D470B2EB-C68E-4B9B-949B-6B959CDDE4C8}" type="presParOf" srcId="{46096926-7CCF-4510-9E05-50D0D4B7CA05}" destId="{261CD774-361D-4AE4-830D-D31C487483BE}" srcOrd="7" destOrd="0" presId="urn:microsoft.com/office/officeart/2011/layout/CircleProcess"/>
    <dgm:cxn modelId="{CA6ECE62-03D1-4DC2-B21A-2C5FEBFD206A}" type="presParOf" srcId="{261CD774-361D-4AE4-830D-D31C487483BE}" destId="{29F9E16C-C412-4A16-BBAA-9570B2E40DF8}" srcOrd="0" destOrd="0" presId="urn:microsoft.com/office/officeart/2011/layout/CircleProcess"/>
    <dgm:cxn modelId="{B35972F3-6831-4F63-A1C5-A12B3E1E0D1D}" type="presParOf" srcId="{46096926-7CCF-4510-9E05-50D0D4B7CA05}" destId="{25D25090-1124-47F4-95B6-AA26F2E6D712}" srcOrd="8" destOrd="0" presId="urn:microsoft.com/office/officeart/2011/layout/CircleProcess"/>
    <dgm:cxn modelId="{02E01E17-BDB1-48FF-B1F1-6A0977385160}" type="presParOf" srcId="{46096926-7CCF-4510-9E05-50D0D4B7CA05}" destId="{67E0564F-1C15-4293-B461-647805906D5C}" srcOrd="9" destOrd="0" presId="urn:microsoft.com/office/officeart/2011/layout/CircleProcess"/>
    <dgm:cxn modelId="{E3B69A09-D09F-4D76-AA12-1E72888E28AE}" type="presParOf" srcId="{67E0564F-1C15-4293-B461-647805906D5C}" destId="{3B972569-422A-42EC-8A68-03C0BFC42778}" srcOrd="0" destOrd="0" presId="urn:microsoft.com/office/officeart/2011/layout/CircleProcess"/>
    <dgm:cxn modelId="{498EAF66-DA05-4749-B57E-1C562137EF6F}" type="presParOf" srcId="{46096926-7CCF-4510-9E05-50D0D4B7CA05}" destId="{D5AC86CA-8AC7-4798-8A36-DD80E7855A34}" srcOrd="10" destOrd="0" presId="urn:microsoft.com/office/officeart/2011/layout/CircleProcess"/>
    <dgm:cxn modelId="{497EC592-94F2-4662-ADC0-9EDFAF4BC27B}" type="presParOf" srcId="{D5AC86CA-8AC7-4798-8A36-DD80E7855A34}" destId="{B4733FDB-6015-49BC-9BA6-F71910E4D479}" srcOrd="0" destOrd="0" presId="urn:microsoft.com/office/officeart/2011/layout/CircleProcess"/>
    <dgm:cxn modelId="{E8D8A1CA-3561-493A-8952-4C510A966F92}" type="presParOf" srcId="{46096926-7CCF-4510-9E05-50D0D4B7CA05}" destId="{3B33A833-54A2-444D-A4FD-1A2587FEF8ED}" srcOrd="11" destOrd="0" presId="urn:microsoft.com/office/officeart/2011/layout/CircleProcess"/>
    <dgm:cxn modelId="{9B01F5CF-3E70-440C-9DC2-2797D78C1EDA}" type="presParOf" srcId="{46096926-7CCF-4510-9E05-50D0D4B7CA05}" destId="{786D4446-DD32-4514-948B-7CE6C9678572}" srcOrd="12" destOrd="0" presId="urn:microsoft.com/office/officeart/2011/layout/CircleProcess"/>
    <dgm:cxn modelId="{FC0E79D0-DE0C-4B3E-8E9E-C51A6EC4EE6A}" type="presParOf" srcId="{786D4446-DD32-4514-948B-7CE6C9678572}" destId="{A0506647-5D71-4138-81CC-A80A9E1F034D}" srcOrd="0" destOrd="0" presId="urn:microsoft.com/office/officeart/2011/layout/CircleProcess"/>
    <dgm:cxn modelId="{A0F8E479-452A-484C-AF55-761C3D70ED38}" type="presParOf" srcId="{46096926-7CCF-4510-9E05-50D0D4B7CA05}" destId="{1A8A01F5-02D6-40D5-90D3-804191714602}" srcOrd="13" destOrd="0" presId="urn:microsoft.com/office/officeart/2011/layout/CircleProcess"/>
    <dgm:cxn modelId="{4E95CDC4-451F-4994-9523-84F27083BAC9}" type="presParOf" srcId="{1A8A01F5-02D6-40D5-90D3-804191714602}" destId="{064DE177-BE3A-4AD8-99FD-4DE3B208EE5F}" srcOrd="0" destOrd="0" presId="urn:microsoft.com/office/officeart/2011/layout/CircleProcess"/>
    <dgm:cxn modelId="{80AC2A53-5DDC-45BB-8B6A-93DC94FF7F7E}" type="presParOf" srcId="{46096926-7CCF-4510-9E05-50D0D4B7CA05}" destId="{4E51F68F-7546-4526-9670-24D59D181FD7}" srcOrd="14" destOrd="0" presId="urn:microsoft.com/office/officeart/2011/layout/CircleProcess"/>
    <dgm:cxn modelId="{589B0C33-AA57-4BB9-A936-DA2F1BB7EF23}" type="presParOf" srcId="{46096926-7CCF-4510-9E05-50D0D4B7CA05}" destId="{8D68DAFE-97B9-4264-87F0-EBF392BE0132}" srcOrd="15" destOrd="0" presId="urn:microsoft.com/office/officeart/2011/layout/CircleProcess"/>
    <dgm:cxn modelId="{3424C49C-7C45-40B9-8D51-2799AB75A79C}" type="presParOf" srcId="{8D68DAFE-97B9-4264-87F0-EBF392BE0132}" destId="{4F94D92E-55C4-4459-9850-5F263D4FA7C6}" srcOrd="0" destOrd="0" presId="urn:microsoft.com/office/officeart/2011/layout/CircleProcess"/>
    <dgm:cxn modelId="{16240872-5EA6-4C94-B868-4E3A1F29914E}" type="presParOf" srcId="{46096926-7CCF-4510-9E05-50D0D4B7CA05}" destId="{D3DF60F6-CD02-491F-B8E8-8B2CA6520B7B}" srcOrd="16" destOrd="0" presId="urn:microsoft.com/office/officeart/2011/layout/CircleProcess"/>
    <dgm:cxn modelId="{8D655583-ECAC-4ACD-8F85-24C1E4EB2EC9}" type="presParOf" srcId="{D3DF60F6-CD02-491F-B8E8-8B2CA6520B7B}" destId="{AA9ECAF8-13AB-45DE-BC4B-48EEFC5F58D2}" srcOrd="0" destOrd="0" presId="urn:microsoft.com/office/officeart/2011/layout/CircleProcess"/>
    <dgm:cxn modelId="{27682F16-100F-4EE5-A2F1-FA0EDC9ECEEC}" type="presParOf" srcId="{46096926-7CCF-4510-9E05-50D0D4B7CA05}" destId="{7EE13D14-5C64-42CD-A00D-8C99B5FF5839}" srcOrd="17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78297-C875-48FB-ACDC-90E9CB077883}">
      <dsp:nvSpPr>
        <dsp:cNvPr id="0" name=""/>
        <dsp:cNvSpPr/>
      </dsp:nvSpPr>
      <dsp:spPr>
        <a:xfrm>
          <a:off x="7020035" y="1616181"/>
          <a:ext cx="1294072" cy="12938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2CFCEF-294D-4CE3-9059-D46904A1F1C2}">
      <dsp:nvSpPr>
        <dsp:cNvPr id="0" name=""/>
        <dsp:cNvSpPr/>
      </dsp:nvSpPr>
      <dsp:spPr>
        <a:xfrm>
          <a:off x="7063610" y="1659317"/>
          <a:ext cx="1207745" cy="120755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Request for Federal Assistance</a:t>
          </a:r>
        </a:p>
      </dsp:txBody>
      <dsp:txXfrm>
        <a:off x="7236262" y="1831857"/>
        <a:ext cx="862440" cy="862475"/>
      </dsp:txXfrm>
    </dsp:sp>
    <dsp:sp modelId="{107BCCE6-7DF7-4A7F-9DD7-269022D5C576}">
      <dsp:nvSpPr>
        <dsp:cNvPr id="0" name=""/>
        <dsp:cNvSpPr/>
      </dsp:nvSpPr>
      <dsp:spPr>
        <a:xfrm rot="2700000">
          <a:off x="5683302" y="1616036"/>
          <a:ext cx="1293889" cy="129388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2A3EB-3D40-499C-89C6-40C17978882C}">
      <dsp:nvSpPr>
        <dsp:cNvPr id="0" name=""/>
        <dsp:cNvSpPr/>
      </dsp:nvSpPr>
      <dsp:spPr>
        <a:xfrm>
          <a:off x="5726785" y="1659317"/>
          <a:ext cx="1207745" cy="120755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>
              <a:solidFill>
                <a:srgbClr val="FF0000"/>
              </a:solidFill>
            </a:rPr>
            <a:t>Joint PDA</a:t>
          </a:r>
        </a:p>
      </dsp:txBody>
      <dsp:txXfrm>
        <a:off x="5899438" y="1831857"/>
        <a:ext cx="862440" cy="862475"/>
      </dsp:txXfrm>
    </dsp:sp>
    <dsp:sp modelId="{03E69737-2141-48D9-BC27-D8B08E97BC26}">
      <dsp:nvSpPr>
        <dsp:cNvPr id="0" name=""/>
        <dsp:cNvSpPr/>
      </dsp:nvSpPr>
      <dsp:spPr>
        <a:xfrm rot="2700000">
          <a:off x="4346478" y="1616036"/>
          <a:ext cx="1293889" cy="129388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F9E16C-C412-4A16-BBAA-9570B2E40DF8}">
      <dsp:nvSpPr>
        <dsp:cNvPr id="0" name=""/>
        <dsp:cNvSpPr/>
      </dsp:nvSpPr>
      <dsp:spPr>
        <a:xfrm>
          <a:off x="4389961" y="1659317"/>
          <a:ext cx="1207745" cy="120755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Request PDA from FEMA </a:t>
          </a:r>
        </a:p>
      </dsp:txBody>
      <dsp:txXfrm>
        <a:off x="4562614" y="1831857"/>
        <a:ext cx="862440" cy="862475"/>
      </dsp:txXfrm>
    </dsp:sp>
    <dsp:sp modelId="{3B972569-422A-42EC-8A68-03C0BFC42778}">
      <dsp:nvSpPr>
        <dsp:cNvPr id="0" name=""/>
        <dsp:cNvSpPr/>
      </dsp:nvSpPr>
      <dsp:spPr>
        <a:xfrm rot="2700000">
          <a:off x="3009654" y="1616036"/>
          <a:ext cx="1293889" cy="129388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733FDB-6015-49BC-9BA6-F71910E4D479}">
      <dsp:nvSpPr>
        <dsp:cNvPr id="0" name=""/>
        <dsp:cNvSpPr/>
      </dsp:nvSpPr>
      <dsp:spPr>
        <a:xfrm>
          <a:off x="3053137" y="1659317"/>
          <a:ext cx="1207745" cy="120755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State Verifies Form 7</a:t>
          </a:r>
        </a:p>
      </dsp:txBody>
      <dsp:txXfrm>
        <a:off x="3224967" y="1831857"/>
        <a:ext cx="862440" cy="862475"/>
      </dsp:txXfrm>
    </dsp:sp>
    <dsp:sp modelId="{A0506647-5D71-4138-81CC-A80A9E1F034D}">
      <dsp:nvSpPr>
        <dsp:cNvPr id="0" name=""/>
        <dsp:cNvSpPr/>
      </dsp:nvSpPr>
      <dsp:spPr>
        <a:xfrm rot="2700000">
          <a:off x="1672829" y="1616036"/>
          <a:ext cx="1293889" cy="129388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DE177-BE3A-4AD8-99FD-4DE3B208EE5F}">
      <dsp:nvSpPr>
        <dsp:cNvPr id="0" name=""/>
        <dsp:cNvSpPr/>
      </dsp:nvSpPr>
      <dsp:spPr>
        <a:xfrm>
          <a:off x="1716313" y="1659317"/>
          <a:ext cx="1207745" cy="120755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Local Damage Assessment</a:t>
          </a:r>
        </a:p>
      </dsp:txBody>
      <dsp:txXfrm>
        <a:off x="1888143" y="1831857"/>
        <a:ext cx="862440" cy="862475"/>
      </dsp:txXfrm>
    </dsp:sp>
    <dsp:sp modelId="{4F94D92E-55C4-4459-9850-5F263D4FA7C6}">
      <dsp:nvSpPr>
        <dsp:cNvPr id="0" name=""/>
        <dsp:cNvSpPr/>
      </dsp:nvSpPr>
      <dsp:spPr>
        <a:xfrm rot="2700000">
          <a:off x="336005" y="1616036"/>
          <a:ext cx="1293889" cy="129388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9ECAF8-13AB-45DE-BC4B-48EEFC5F58D2}">
      <dsp:nvSpPr>
        <dsp:cNvPr id="0" name=""/>
        <dsp:cNvSpPr/>
      </dsp:nvSpPr>
      <dsp:spPr>
        <a:xfrm>
          <a:off x="378666" y="1659317"/>
          <a:ext cx="1207745" cy="120755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Disaster Event</a:t>
          </a:r>
        </a:p>
      </dsp:txBody>
      <dsp:txXfrm>
        <a:off x="551319" y="1831857"/>
        <a:ext cx="862440" cy="862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EFBA9-48A5-43C6-9487-6113CA98D3A0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814B0-16D9-444F-913F-7953A3281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64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7F89D48-D8B8-4B6D-B3B0-27FEE19AC9D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9439A5-26B7-4E69-804C-32D22639E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7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280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63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715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65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13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15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277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261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500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191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41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660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461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46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901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576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47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102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918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592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96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32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79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725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735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18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983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014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9438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247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0504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7505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52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7989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9618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58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85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03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8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2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39A5-26B7-4E69-804C-32D22639E34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19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356350"/>
            <a:ext cx="1524000" cy="365125"/>
          </a:xfrm>
          <a:prstGeom prst="rect">
            <a:avLst/>
          </a:prstGeom>
        </p:spPr>
        <p:txBody>
          <a:bodyPr/>
          <a:lstStyle/>
          <a:p>
            <a:fld id="{F3E12EE9-D789-4363-8A1E-7EACF720FB3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2EDA04-4CA2-4841-ADE9-7C08B4ED3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356350"/>
            <a:ext cx="1524000" cy="365125"/>
          </a:xfrm>
          <a:prstGeom prst="rect">
            <a:avLst/>
          </a:prstGeom>
        </p:spPr>
        <p:txBody>
          <a:bodyPr/>
          <a:lstStyle/>
          <a:p>
            <a:fld id="{F3E12EE9-D789-4363-8A1E-7EACF720FB3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2EDA04-4CA2-4841-ADE9-7C08B4ED3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356350"/>
            <a:ext cx="1524000" cy="365125"/>
          </a:xfrm>
          <a:prstGeom prst="rect">
            <a:avLst/>
          </a:prstGeom>
        </p:spPr>
        <p:txBody>
          <a:bodyPr/>
          <a:lstStyle/>
          <a:p>
            <a:fld id="{F3E12EE9-D789-4363-8A1E-7EACF720FB3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2EDA04-4CA2-4841-ADE9-7C08B4ED3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356350"/>
            <a:ext cx="1524000" cy="365125"/>
          </a:xfrm>
          <a:prstGeom prst="rect">
            <a:avLst/>
          </a:prstGeom>
        </p:spPr>
        <p:txBody>
          <a:bodyPr/>
          <a:lstStyle/>
          <a:p>
            <a:fld id="{F3E12EE9-D789-4363-8A1E-7EACF720FB3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2EDA04-4CA2-4841-ADE9-7C08B4ED3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356350"/>
            <a:ext cx="1524000" cy="365125"/>
          </a:xfrm>
          <a:prstGeom prst="rect">
            <a:avLst/>
          </a:prstGeom>
        </p:spPr>
        <p:txBody>
          <a:bodyPr/>
          <a:lstStyle/>
          <a:p>
            <a:fld id="{F3E12EE9-D789-4363-8A1E-7EACF720FB3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2EDA04-4CA2-4841-ADE9-7C08B4ED367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2" descr="question mark ico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228600"/>
            <a:ext cx="1085850" cy="1085850"/>
          </a:xfrm>
          <a:prstGeom prst="rect">
            <a:avLst/>
          </a:prstGeom>
          <a:noFill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22313" y="1828800"/>
            <a:ext cx="7772400" cy="3886199"/>
          </a:xfrm>
        </p:spPr>
        <p:txBody>
          <a:bodyPr anchor="t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356350"/>
            <a:ext cx="1524000" cy="365125"/>
          </a:xfrm>
          <a:prstGeom prst="rect">
            <a:avLst/>
          </a:prstGeom>
        </p:spPr>
        <p:txBody>
          <a:bodyPr/>
          <a:lstStyle/>
          <a:p>
            <a:fld id="{F3E12EE9-D789-4363-8A1E-7EACF720FB3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2EDA04-4CA2-4841-ADE9-7C08B4ED3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6800" y="6356350"/>
            <a:ext cx="1524000" cy="365125"/>
          </a:xfrm>
          <a:prstGeom prst="rect">
            <a:avLst/>
          </a:prstGeom>
        </p:spPr>
        <p:txBody>
          <a:bodyPr/>
          <a:lstStyle/>
          <a:p>
            <a:fld id="{F3E12EE9-D789-4363-8A1E-7EACF720FB3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2EDA04-4CA2-4841-ADE9-7C08B4ED3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6800" y="6356350"/>
            <a:ext cx="1524000" cy="365125"/>
          </a:xfrm>
          <a:prstGeom prst="rect">
            <a:avLst/>
          </a:prstGeom>
        </p:spPr>
        <p:txBody>
          <a:bodyPr/>
          <a:lstStyle/>
          <a:p>
            <a:fld id="{F3E12EE9-D789-4363-8A1E-7EACF720FB3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2EDA04-4CA2-4841-ADE9-7C08B4ED3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66800" y="6356350"/>
            <a:ext cx="1524000" cy="365125"/>
          </a:xfrm>
          <a:prstGeom prst="rect">
            <a:avLst/>
          </a:prstGeom>
        </p:spPr>
        <p:txBody>
          <a:bodyPr/>
          <a:lstStyle/>
          <a:p>
            <a:fld id="{F3E12EE9-D789-4363-8A1E-7EACF720FB3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2EDA04-4CA2-4841-ADE9-7C08B4ED3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356350"/>
            <a:ext cx="1524000" cy="365125"/>
          </a:xfrm>
          <a:prstGeom prst="rect">
            <a:avLst/>
          </a:prstGeom>
        </p:spPr>
        <p:txBody>
          <a:bodyPr/>
          <a:lstStyle/>
          <a:p>
            <a:fld id="{F3E12EE9-D789-4363-8A1E-7EACF720FB3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2EDA04-4CA2-4841-ADE9-7C08B4ED3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356350"/>
            <a:ext cx="1524000" cy="365125"/>
          </a:xfrm>
          <a:prstGeom prst="rect">
            <a:avLst/>
          </a:prstGeom>
        </p:spPr>
        <p:txBody>
          <a:bodyPr/>
          <a:lstStyle/>
          <a:p>
            <a:fld id="{F3E12EE9-D789-4363-8A1E-7EACF720FB3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2EDA04-4CA2-4841-ADE9-7C08B4ED3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77000"/>
            <a:ext cx="2133600" cy="381000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F18EB-F940-44D3-9FE5-06389BBD42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b="1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ad02ENb44o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ma.gov/public-assistance-local-state-tribal-and-non-profit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ema.gov/media-library/assets/documents/111781" TargetMode="External"/><Relationship Id="rId4" Type="http://schemas.openxmlformats.org/officeDocument/2006/relationships/hyperlink" Target="https://www.fema.gov/schedule-equipment-rate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8382000" cy="43275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381000"/>
            <a:ext cx="5489330" cy="5465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640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Categories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32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Category E: Buildings and Equipment</a:t>
            </a:r>
          </a:p>
          <a:p>
            <a:pPr marL="0" indent="0">
              <a:buNone/>
            </a:pPr>
            <a:r>
              <a:rPr lang="en-US" sz="2000" dirty="0"/>
              <a:t>YES: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Restore damaged public buildings and their components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Make upgrades required by codes and standards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Remediate mold and remove mud, silt, and debris during restoration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Restore damaged equipment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489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Categories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32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Category F: Utilities</a:t>
            </a:r>
          </a:p>
          <a:p>
            <a:pPr marL="0" indent="0">
              <a:buNone/>
            </a:pPr>
            <a:r>
              <a:rPr lang="en-US" sz="2000" dirty="0"/>
              <a:t>YES: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Restore damaged public utility facilities to pre-disaster design and function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Clear some disaster-related debris to enable facility access or eliminate immediate threat of further damage</a:t>
            </a:r>
          </a:p>
          <a:p>
            <a:pPr marL="0" indent="0">
              <a:buNone/>
            </a:pPr>
            <a:r>
              <a:rPr lang="en-US" sz="2000" dirty="0"/>
              <a:t>NO: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Obtain an alternative source of power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Recoup lost revenues from a shutdown utility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Private firms such as Central Maine Power or Emera</a:t>
            </a:r>
          </a:p>
          <a:p>
            <a:pPr marL="457200" lvl="1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408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Categories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32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Category G: Parks, Recreational, and Other Facilities</a:t>
            </a:r>
          </a:p>
          <a:p>
            <a:pPr marL="0" indent="0">
              <a:buNone/>
            </a:pPr>
            <a:r>
              <a:rPr lang="en-US" sz="2000" dirty="0"/>
              <a:t>YES: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Restore publicly owned facilities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Replant necessary vegetation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Replace sand on beaches, </a:t>
            </a:r>
            <a:r>
              <a:rPr lang="en-US" sz="2000" u="sng" dirty="0"/>
              <a:t>under certain conditions</a:t>
            </a:r>
          </a:p>
          <a:p>
            <a:pPr marL="0" indent="0">
              <a:buNone/>
            </a:pPr>
            <a:r>
              <a:rPr lang="en-US" sz="2000" dirty="0"/>
              <a:t>NO: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Restore unimproved natural features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Replant aesthetic vegetation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Monitor long-term vegetative growth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Replace destroyed crops</a:t>
            </a:r>
          </a:p>
          <a:p>
            <a:pPr marL="457200" lvl="1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05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MEMA FORM 7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Tips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Do not include state or federally owned property in estimates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 minimum of $3,100 in costs is needed for reimbursement.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FEMA doesn’t count debris removal activities that cannot be visibly accounted for.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Look for damages that appear to be insignificant.</a:t>
            </a:r>
          </a:p>
        </p:txBody>
      </p:sp>
    </p:spTree>
    <p:extLst>
      <p:ext uri="{BB962C8B-B14F-4D97-AF65-F5344CB8AC3E}">
        <p14:creationId xmlns:p14="http://schemas.microsoft.com/office/powerpoint/2010/main" val="270945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Public Assistance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Public Assistance provides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emergency assistance to save lives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protect property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assists with permanently restoring community infrastructure </a:t>
            </a:r>
          </a:p>
          <a:p>
            <a:r>
              <a:rPr lang="en-US" dirty="0"/>
              <a:t>Public Assistance is the largest FEMA grant program</a:t>
            </a:r>
          </a:p>
          <a:p>
            <a:pPr lvl="2"/>
            <a:r>
              <a:rPr lang="en-US" dirty="0"/>
              <a:t>$4.7 Billion Year/51% of all Grants</a:t>
            </a:r>
          </a:p>
        </p:txBody>
      </p:sp>
    </p:spTree>
    <p:extLst>
      <p:ext uri="{BB962C8B-B14F-4D97-AF65-F5344CB8AC3E}">
        <p14:creationId xmlns:p14="http://schemas.microsoft.com/office/powerpoint/2010/main" val="2818648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Assistance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Eligible work must be:</a:t>
            </a:r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 result of the declared incident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be located in the designated area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Be the legal responsibility of the applicant</a:t>
            </a:r>
          </a:p>
        </p:txBody>
      </p:sp>
    </p:spTree>
    <p:extLst>
      <p:ext uri="{BB962C8B-B14F-4D97-AF65-F5344CB8AC3E}">
        <p14:creationId xmlns:p14="http://schemas.microsoft.com/office/powerpoint/2010/main" val="876270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Assistance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Eligible applicants include: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States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Federally recognized tribal governments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Local governments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Certain non-profit (PNP) organizations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	Education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	Medical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	Utility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	Emergency Services		</a:t>
            </a:r>
          </a:p>
        </p:txBody>
      </p:sp>
    </p:spTree>
    <p:extLst>
      <p:ext uri="{BB962C8B-B14F-4D97-AF65-F5344CB8AC3E}">
        <p14:creationId xmlns:p14="http://schemas.microsoft.com/office/powerpoint/2010/main" val="717798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Assistance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Application Process:</a:t>
            </a:r>
          </a:p>
          <a:p>
            <a:pPr marL="0" indent="0">
              <a:buNone/>
            </a:pPr>
            <a:r>
              <a:rPr lang="en-US" dirty="0"/>
              <a:t>Applicants must submit a Request for Public Assistance within 30 days of the Federal Declaration.</a:t>
            </a:r>
          </a:p>
        </p:txBody>
      </p:sp>
    </p:spTree>
    <p:extLst>
      <p:ext uri="{BB962C8B-B14F-4D97-AF65-F5344CB8AC3E}">
        <p14:creationId xmlns:p14="http://schemas.microsoft.com/office/powerpoint/2010/main" val="3107899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Assistance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Funding Formula: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75%	Federal Share </a:t>
            </a:r>
          </a:p>
          <a:p>
            <a:pPr marL="0" indent="0">
              <a:buNone/>
            </a:pPr>
            <a:r>
              <a:rPr lang="en-US" dirty="0"/>
              <a:t>	15%	State of Maine Share</a:t>
            </a:r>
          </a:p>
          <a:p>
            <a:pPr marL="0" indent="0">
              <a:buNone/>
            </a:pPr>
            <a:r>
              <a:rPr lang="en-US" dirty="0"/>
              <a:t>	10%  Applicant Cost Share</a:t>
            </a:r>
          </a:p>
        </p:txBody>
      </p:sp>
    </p:spTree>
    <p:extLst>
      <p:ext uri="{BB962C8B-B14F-4D97-AF65-F5344CB8AC3E}">
        <p14:creationId xmlns:p14="http://schemas.microsoft.com/office/powerpoint/2010/main" val="921300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Preliminary Damage Assessment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954339"/>
              </p:ext>
            </p:extLst>
          </p:nvPr>
        </p:nvGraphicFramePr>
        <p:xfrm>
          <a:off x="457200" y="1219200"/>
          <a:ext cx="8382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8344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Purpose of FORM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r>
              <a:rPr lang="en-US" dirty="0"/>
              <a:t>MEMA’s initial knowledge of damage extent.</a:t>
            </a:r>
          </a:p>
          <a:p>
            <a:r>
              <a:rPr lang="en-US" dirty="0"/>
              <a:t>State Partners initial knowledge of recovery needs</a:t>
            </a:r>
          </a:p>
          <a:p>
            <a:r>
              <a:rPr lang="en-US" dirty="0"/>
              <a:t>Forms a basis for the disaster declaration request.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Preliminary Damage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FEMA’s first step in the declaration process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Federal/State/Local jointly verify damage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Damage assessment teams should be specialized to the task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Fast paced: PDA teams do not inspect 100% of damages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Applicants should target their most significant damages.</a:t>
            </a:r>
          </a:p>
        </p:txBody>
      </p:sp>
    </p:spTree>
    <p:extLst>
      <p:ext uri="{BB962C8B-B14F-4D97-AF65-F5344CB8AC3E}">
        <p14:creationId xmlns:p14="http://schemas.microsoft.com/office/powerpoint/2010/main" val="1816449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Preliminary Damage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Communities should be prepared to show: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Disaster damage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Disaster photos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Annotated damage map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Any available costs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Written policies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Insurance coverages</a:t>
            </a:r>
          </a:p>
        </p:txBody>
      </p:sp>
    </p:spTree>
    <p:extLst>
      <p:ext uri="{BB962C8B-B14F-4D97-AF65-F5344CB8AC3E}">
        <p14:creationId xmlns:p14="http://schemas.microsoft.com/office/powerpoint/2010/main" val="3817606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Preliminary Damage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24289"/>
            <a:ext cx="9144000" cy="440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104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Preliminary Damage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1219200"/>
            <a:ext cx="83820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other Federal Assistance Programs pay for it?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FEMA does not provide disaster assistance for work that is under the authority of Other Federal Agencies: </a:t>
            </a:r>
          </a:p>
          <a:p>
            <a:pPr lvl="2"/>
            <a:r>
              <a:rPr lang="en-US" dirty="0"/>
              <a:t>Federal Highway Administration</a:t>
            </a:r>
          </a:p>
          <a:p>
            <a:pPr lvl="2"/>
            <a:r>
              <a:rPr lang="en-US" dirty="0"/>
              <a:t>US Department of Agriculture</a:t>
            </a:r>
          </a:p>
          <a:p>
            <a:pPr lvl="2"/>
            <a:r>
              <a:rPr lang="en-US" dirty="0"/>
              <a:t>Federal Aviation Administration		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41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Preliminary Damage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Preliminary Damage Assessment Video: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hlinkClick r:id="rId2"/>
              </a:rPr>
              <a:t>https://www.youtube.com/watch?v=Lad02ENb44o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185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12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How to Estimate and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221163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3000" dirty="0"/>
              <a:t>Common methods used to estimate work/costs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2200" dirty="0"/>
              <a:t>Force Account Labor</a:t>
            </a:r>
          </a:p>
          <a:p>
            <a:pPr marL="457200" lvl="1" indent="0">
              <a:buNone/>
            </a:pPr>
            <a:r>
              <a:rPr lang="en-US" sz="2200" dirty="0"/>
              <a:t>	Force Account Equipment</a:t>
            </a:r>
          </a:p>
          <a:p>
            <a:pPr marL="457200" lvl="1" indent="0">
              <a:buNone/>
            </a:pPr>
            <a:r>
              <a:rPr lang="en-US" sz="2200" dirty="0"/>
              <a:t>	Leased Equipment</a:t>
            </a:r>
          </a:p>
          <a:p>
            <a:pPr marL="457200" lvl="1" indent="0">
              <a:buNone/>
            </a:pPr>
            <a:r>
              <a:rPr lang="en-US" sz="2200" dirty="0"/>
              <a:t>	Supplies</a:t>
            </a:r>
          </a:p>
          <a:p>
            <a:pPr marL="457200" lvl="1" indent="0">
              <a:buNone/>
            </a:pPr>
            <a:r>
              <a:rPr lang="en-US" sz="2200" dirty="0"/>
              <a:t>	Contract Services</a:t>
            </a:r>
          </a:p>
          <a:p>
            <a:pPr marL="457200" lvl="1" indent="0">
              <a:buNone/>
            </a:pPr>
            <a:r>
              <a:rPr lang="en-US" sz="2200" dirty="0"/>
              <a:t>	Mutual Aid Agreements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0614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to Estimate and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524000"/>
            <a:ext cx="8382000" cy="42211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Eligible Costs for Force Account Labor</a:t>
            </a:r>
          </a:p>
          <a:p>
            <a:pPr marL="457200" lvl="1" indent="0">
              <a:buNone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	applicant’s personnel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 	hourly rates plus fringe benefits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  consistent with pre-disaster overtime policies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 	standby time for life safety/public health and safety work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  reasonable and necessary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  adequately documented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2711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31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How to Estimate and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219200"/>
            <a:ext cx="8382000" cy="452596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dirty="0"/>
              <a:t>Force Account Labor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499830"/>
              </p:ext>
            </p:extLst>
          </p:nvPr>
        </p:nvGraphicFramePr>
        <p:xfrm>
          <a:off x="609600" y="1828800"/>
          <a:ext cx="8280400" cy="3916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200">
                  <a:extLst>
                    <a:ext uri="{9D8B030D-6E8A-4147-A177-3AD203B41FA5}">
                      <a16:colId xmlns:a16="http://schemas.microsoft.com/office/drawing/2014/main" xmlns="" val="2482028434"/>
                    </a:ext>
                  </a:extLst>
                </a:gridCol>
                <a:gridCol w="4140200">
                  <a:extLst>
                    <a:ext uri="{9D8B030D-6E8A-4147-A177-3AD203B41FA5}">
                      <a16:colId xmlns:a16="http://schemas.microsoft.com/office/drawing/2014/main" xmlns="" val="3388450801"/>
                    </a:ext>
                  </a:extLst>
                </a:gridCol>
              </a:tblGrid>
              <a:tr h="652727">
                <a:tc>
                  <a:txBody>
                    <a:bodyPr/>
                    <a:lstStyle/>
                    <a:p>
                      <a:r>
                        <a:rPr lang="en-US" dirty="0"/>
                        <a:t>What to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to 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173684"/>
                  </a:ext>
                </a:extLst>
              </a:tr>
              <a:tr h="652727">
                <a:tc>
                  <a:txBody>
                    <a:bodyPr/>
                    <a:lstStyle/>
                    <a:p>
                      <a:r>
                        <a:rPr lang="en-US" dirty="0"/>
                        <a:t>Number of Employees performing a given</a:t>
                      </a:r>
                      <a:r>
                        <a:rPr lang="en-US" baseline="0" dirty="0"/>
                        <a:t> 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Timesheets or payroll</a:t>
                      </a:r>
                      <a:r>
                        <a:rPr lang="en-US" baseline="0" dirty="0"/>
                        <a:t> generated reports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6246289"/>
                  </a:ext>
                </a:extLst>
              </a:tr>
              <a:tr h="652727">
                <a:tc>
                  <a:txBody>
                    <a:bodyPr/>
                    <a:lstStyle/>
                    <a:p>
                      <a:r>
                        <a:rPr lang="en-US" dirty="0"/>
                        <a:t>Type of 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Budgeted or unbudgeted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6876111"/>
                  </a:ext>
                </a:extLst>
              </a:tr>
              <a:tr h="652727">
                <a:tc>
                  <a:txBody>
                    <a:bodyPr/>
                    <a:lstStyle/>
                    <a:p>
                      <a:r>
                        <a:rPr lang="en-US" dirty="0"/>
                        <a:t>Type of work being performed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Written</a:t>
                      </a:r>
                      <a:r>
                        <a:rPr lang="en-US" baseline="0" dirty="0"/>
                        <a:t> description and location of work performed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578158"/>
                  </a:ext>
                </a:extLst>
              </a:tr>
              <a:tr h="652727">
                <a:tc>
                  <a:txBody>
                    <a:bodyPr/>
                    <a:lstStyle/>
                    <a:p>
                      <a:r>
                        <a:rPr lang="en-US" dirty="0"/>
                        <a:t>Regular/overtime</a:t>
                      </a:r>
                      <a:r>
                        <a:rPr lang="en-US" baseline="0" dirty="0"/>
                        <a:t> hours worked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Timesheets</a:t>
                      </a:r>
                      <a:r>
                        <a:rPr lang="en-US" baseline="0" dirty="0"/>
                        <a:t> or payroll generated reports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5300906"/>
                  </a:ext>
                </a:extLst>
              </a:tr>
              <a:tr h="652727">
                <a:tc>
                  <a:txBody>
                    <a:bodyPr/>
                    <a:lstStyle/>
                    <a:p>
                      <a:r>
                        <a:rPr lang="en-US" baseline="0" dirty="0"/>
                        <a:t>Hourly Rates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Overtime,</a:t>
                      </a:r>
                      <a:r>
                        <a:rPr lang="en-US" baseline="0" dirty="0"/>
                        <a:t> comp time, and holiday pay policies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0020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1720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to Estimate and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524000"/>
            <a:ext cx="8382000" cy="42211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Eligible Force Account Equipment Costs</a:t>
            </a:r>
          </a:p>
          <a:p>
            <a:pPr marL="457200" lvl="1" indent="0">
              <a:buNone/>
            </a:pPr>
            <a:r>
              <a:rPr lang="en-US" sz="2000" dirty="0"/>
              <a:t>	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Applicant’s owned equipment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Hourly rates or mileage rates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Time the equipment was in use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Approved equipment rates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Appropriately documented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465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to Estimate and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219200"/>
            <a:ext cx="8382000" cy="452596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dirty="0"/>
              <a:t>Force Account Equipment Labor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312518"/>
              </p:ext>
            </p:extLst>
          </p:nvPr>
        </p:nvGraphicFramePr>
        <p:xfrm>
          <a:off x="609600" y="1828800"/>
          <a:ext cx="8280400" cy="3764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482028434"/>
                    </a:ext>
                  </a:extLst>
                </a:gridCol>
                <a:gridCol w="4165600">
                  <a:extLst>
                    <a:ext uri="{9D8B030D-6E8A-4147-A177-3AD203B41FA5}">
                      <a16:colId xmlns:a16="http://schemas.microsoft.com/office/drawing/2014/main" xmlns="" val="3388450801"/>
                    </a:ext>
                  </a:extLst>
                </a:gridCol>
              </a:tblGrid>
              <a:tr h="594579">
                <a:tc>
                  <a:txBody>
                    <a:bodyPr/>
                    <a:lstStyle/>
                    <a:p>
                      <a:r>
                        <a:rPr lang="en-US" dirty="0"/>
                        <a:t>What to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to 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173684"/>
                  </a:ext>
                </a:extLst>
              </a:tr>
              <a:tr h="7008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Type of work and equipment being performed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Written</a:t>
                      </a:r>
                      <a:r>
                        <a:rPr lang="en-US" baseline="0" dirty="0"/>
                        <a:t> description and location of work performed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6246289"/>
                  </a:ext>
                </a:extLst>
              </a:tr>
              <a:tr h="622016">
                <a:tc>
                  <a:txBody>
                    <a:bodyPr/>
                    <a:lstStyle/>
                    <a:p>
                      <a:r>
                        <a:rPr lang="en-US" dirty="0"/>
                        <a:t>Hours</a:t>
                      </a:r>
                      <a:r>
                        <a:rPr lang="en-US" baseline="0" dirty="0"/>
                        <a:t> used/miles driven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Vehicle</a:t>
                      </a:r>
                      <a:r>
                        <a:rPr lang="en-US" baseline="0" dirty="0"/>
                        <a:t> Usage logs: operator name and hours/dates worked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6876111"/>
                  </a:ext>
                </a:extLst>
              </a:tr>
              <a:tr h="594579">
                <a:tc>
                  <a:txBody>
                    <a:bodyPr/>
                    <a:lstStyle/>
                    <a:p>
                      <a:r>
                        <a:rPr lang="en-US" dirty="0"/>
                        <a:t>Regular/overtime</a:t>
                      </a:r>
                      <a:r>
                        <a:rPr lang="en-US" baseline="0" dirty="0"/>
                        <a:t> hours worked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Timesheets</a:t>
                      </a:r>
                      <a:r>
                        <a:rPr lang="en-US" baseline="0" dirty="0"/>
                        <a:t> or payroll generated reports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2474198"/>
                  </a:ext>
                </a:extLst>
              </a:tr>
              <a:tr h="622016">
                <a:tc>
                  <a:txBody>
                    <a:bodyPr/>
                    <a:lstStyle/>
                    <a:p>
                      <a:r>
                        <a:rPr lang="en-US" dirty="0"/>
                        <a:t>Average</a:t>
                      </a:r>
                      <a:r>
                        <a:rPr lang="en-US" baseline="0" dirty="0"/>
                        <a:t> Hourly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Overtime,</a:t>
                      </a:r>
                      <a:r>
                        <a:rPr lang="en-US" baseline="0" dirty="0"/>
                        <a:t> comp time, and holiday pay policies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2665515"/>
                  </a:ext>
                </a:extLst>
              </a:tr>
              <a:tr h="594579">
                <a:tc>
                  <a:txBody>
                    <a:bodyPr/>
                    <a:lstStyle/>
                    <a:p>
                      <a:r>
                        <a:rPr lang="en-US" dirty="0"/>
                        <a:t>Associated equipment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FEMA</a:t>
                      </a:r>
                      <a:r>
                        <a:rPr lang="en-US" baseline="0" dirty="0"/>
                        <a:t> Equipment Rates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5303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1198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690349"/>
          </a:xfrm>
        </p:spPr>
        <p:txBody>
          <a:bodyPr>
            <a:normAutofit fontScale="90000"/>
          </a:bodyPr>
          <a:lstStyle/>
          <a:p>
            <a:r>
              <a:rPr lang="en-US" dirty="0"/>
              <a:t>FORM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8382000" cy="43275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066800"/>
            <a:ext cx="4800600" cy="478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788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to Estimate and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524000"/>
            <a:ext cx="8382000" cy="42211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Eligible Leased Equipment Costs</a:t>
            </a:r>
          </a:p>
          <a:p>
            <a:pPr marL="457200" lvl="1" indent="0">
              <a:buNone/>
            </a:pPr>
            <a:r>
              <a:rPr lang="en-US" sz="2000" dirty="0"/>
              <a:t>	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Equipment leased by the potential applicant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Appropriately documented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Reasonable</a:t>
            </a:r>
          </a:p>
        </p:txBody>
      </p:sp>
    </p:spTree>
    <p:extLst>
      <p:ext uri="{BB962C8B-B14F-4D97-AF65-F5344CB8AC3E}">
        <p14:creationId xmlns:p14="http://schemas.microsoft.com/office/powerpoint/2010/main" val="32254614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to Estimate and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219200"/>
            <a:ext cx="8382000" cy="452596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dirty="0"/>
              <a:t>Leased Equipment Costs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681725"/>
              </p:ext>
            </p:extLst>
          </p:nvPr>
        </p:nvGraphicFramePr>
        <p:xfrm>
          <a:off x="609600" y="1828800"/>
          <a:ext cx="82804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482028434"/>
                    </a:ext>
                  </a:extLst>
                </a:gridCol>
                <a:gridCol w="4165600">
                  <a:extLst>
                    <a:ext uri="{9D8B030D-6E8A-4147-A177-3AD203B41FA5}">
                      <a16:colId xmlns:a16="http://schemas.microsoft.com/office/drawing/2014/main" xmlns="" val="3388450801"/>
                    </a:ext>
                  </a:extLst>
                </a:gridCol>
              </a:tblGrid>
              <a:tr h="314409">
                <a:tc>
                  <a:txBody>
                    <a:bodyPr/>
                    <a:lstStyle/>
                    <a:p>
                      <a:r>
                        <a:rPr lang="en-US" dirty="0"/>
                        <a:t>What to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to 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173684"/>
                  </a:ext>
                </a:extLst>
              </a:tr>
              <a:tr h="3705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Type of work and equipment being leased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Written</a:t>
                      </a:r>
                      <a:r>
                        <a:rPr lang="en-US" baseline="0" dirty="0"/>
                        <a:t> description and location of work performed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6246289"/>
                  </a:ext>
                </a:extLst>
              </a:tr>
              <a:tr h="338469">
                <a:tc>
                  <a:txBody>
                    <a:bodyPr/>
                    <a:lstStyle/>
                    <a:p>
                      <a:r>
                        <a:rPr lang="en-US" dirty="0"/>
                        <a:t>Cost of leased</a:t>
                      </a:r>
                      <a:r>
                        <a:rPr lang="en-US" baseline="0" dirty="0"/>
                        <a:t> equipment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Invoices</a:t>
                      </a:r>
                      <a:r>
                        <a:rPr lang="en-US" baseline="0" dirty="0"/>
                        <a:t> and proof of payment, including fuel; rental agreement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6876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4028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to Estimate and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524000"/>
            <a:ext cx="8382000" cy="42211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Eligible Supply Costs	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Purchases needed for response and recovery supplies and materials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Reimbursement for supplies taken from the potential applicant’s stock for incident use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Appropriately documented:</a:t>
            </a:r>
          </a:p>
          <a:p>
            <a:pPr marL="914400" lvl="2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629291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to Estimate and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219200"/>
            <a:ext cx="8382000" cy="452596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dirty="0"/>
              <a:t>Supply Costs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239026"/>
              </p:ext>
            </p:extLst>
          </p:nvPr>
        </p:nvGraphicFramePr>
        <p:xfrm>
          <a:off x="609600" y="1828800"/>
          <a:ext cx="8280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482028434"/>
                    </a:ext>
                  </a:extLst>
                </a:gridCol>
                <a:gridCol w="4165600">
                  <a:extLst>
                    <a:ext uri="{9D8B030D-6E8A-4147-A177-3AD203B41FA5}">
                      <a16:colId xmlns:a16="http://schemas.microsoft.com/office/drawing/2014/main" xmlns="" val="3388450801"/>
                    </a:ext>
                  </a:extLst>
                </a:gridCol>
              </a:tblGrid>
              <a:tr h="314409">
                <a:tc>
                  <a:txBody>
                    <a:bodyPr/>
                    <a:lstStyle/>
                    <a:p>
                      <a:r>
                        <a:rPr lang="en-US" dirty="0"/>
                        <a:t>What to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to 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173684"/>
                  </a:ext>
                </a:extLst>
              </a:tr>
              <a:tr h="3705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Description of purchased supplies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Invoice</a:t>
                      </a:r>
                      <a:r>
                        <a:rPr lang="en-US" baseline="0" dirty="0"/>
                        <a:t> of historical record to support the claimed cost (if from stock)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6246289"/>
                  </a:ext>
                </a:extLst>
              </a:tr>
              <a:tr h="338469">
                <a:tc>
                  <a:txBody>
                    <a:bodyPr/>
                    <a:lstStyle/>
                    <a:p>
                      <a:r>
                        <a:rPr lang="en-US" dirty="0"/>
                        <a:t>Established</a:t>
                      </a:r>
                      <a:r>
                        <a:rPr lang="en-US" baseline="0" dirty="0"/>
                        <a:t> method of pricing supplies and materials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Invoices</a:t>
                      </a:r>
                      <a:r>
                        <a:rPr lang="en-US" baseline="0" dirty="0"/>
                        <a:t> and proof of payment (if purchases)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6876111"/>
                  </a:ext>
                </a:extLst>
              </a:tr>
              <a:tr h="3384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Prices</a:t>
                      </a:r>
                      <a:r>
                        <a:rPr lang="en-US" baseline="0" dirty="0"/>
                        <a:t> from area vendors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2295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7608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to Estimate and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524000"/>
            <a:ext cx="8382000" cy="42211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Eligible Contract Service Costs</a:t>
            </a:r>
          </a:p>
          <a:p>
            <a:pPr marL="457200" lvl="1" indent="0">
              <a:buNone/>
            </a:pPr>
            <a:r>
              <a:rPr lang="en-US" sz="2000" dirty="0"/>
              <a:t>	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Based on the terms of the contract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Compliance with procurement standards and contract requirements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Document procurement process </a:t>
            </a:r>
          </a:p>
        </p:txBody>
      </p:sp>
    </p:spTree>
    <p:extLst>
      <p:ext uri="{BB962C8B-B14F-4D97-AF65-F5344CB8AC3E}">
        <p14:creationId xmlns:p14="http://schemas.microsoft.com/office/powerpoint/2010/main" val="20206576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to Estimate and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219200"/>
            <a:ext cx="8204200" cy="4525963"/>
          </a:xfrm>
        </p:spPr>
        <p:txBody>
          <a:bodyPr>
            <a:normAutofit/>
          </a:bodyPr>
          <a:lstStyle/>
          <a:p>
            <a:pPr marL="57150" indent="0" algn="ctr">
              <a:buNone/>
            </a:pPr>
            <a:r>
              <a:rPr lang="en-US" dirty="0"/>
              <a:t>Contract Services Costs																																												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dirty="0"/>
              <a:t>Federal Procurement Regulations can be found at </a:t>
            </a:r>
            <a:r>
              <a:rPr lang="en-US" u="sng" dirty="0"/>
              <a:t>2 CFR 200.317-332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689256"/>
              </p:ext>
            </p:extLst>
          </p:nvPr>
        </p:nvGraphicFramePr>
        <p:xfrm>
          <a:off x="609600" y="1828800"/>
          <a:ext cx="8280400" cy="2107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482028434"/>
                    </a:ext>
                  </a:extLst>
                </a:gridCol>
                <a:gridCol w="4165600">
                  <a:extLst>
                    <a:ext uri="{9D8B030D-6E8A-4147-A177-3AD203B41FA5}">
                      <a16:colId xmlns:a16="http://schemas.microsoft.com/office/drawing/2014/main" xmlns="" val="3388450801"/>
                    </a:ext>
                  </a:extLst>
                </a:gridCol>
              </a:tblGrid>
              <a:tr h="314409">
                <a:tc>
                  <a:txBody>
                    <a:bodyPr/>
                    <a:lstStyle/>
                    <a:p>
                      <a:r>
                        <a:rPr lang="en-US" dirty="0"/>
                        <a:t>What to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to 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173684"/>
                  </a:ext>
                </a:extLst>
              </a:tr>
              <a:tr h="3705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All contract 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Procurement</a:t>
                      </a:r>
                      <a:r>
                        <a:rPr lang="en-US" baseline="0" dirty="0"/>
                        <a:t> process documentation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6246289"/>
                  </a:ext>
                </a:extLst>
              </a:tr>
              <a:tr h="338469">
                <a:tc>
                  <a:txBody>
                    <a:bodyPr/>
                    <a:lstStyle/>
                    <a:p>
                      <a:r>
                        <a:rPr lang="en-US" dirty="0"/>
                        <a:t>All costs for contract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Invoices and proof</a:t>
                      </a:r>
                      <a:r>
                        <a:rPr lang="en-US" baseline="0" dirty="0"/>
                        <a:t> of payment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6876111"/>
                  </a:ext>
                </a:extLst>
              </a:tr>
              <a:tr h="33846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Estimate,</a:t>
                      </a:r>
                      <a:r>
                        <a:rPr lang="en-US" baseline="0" dirty="0"/>
                        <a:t> bid, or contract (for large projects)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2295214"/>
                  </a:ext>
                </a:extLst>
              </a:tr>
              <a:tr h="33846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2221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3698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to Estimate and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524000"/>
            <a:ext cx="8382000" cy="42211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Eligible Mutual Aid Agreement Costs</a:t>
            </a:r>
          </a:p>
          <a:p>
            <a:pPr marL="457200" lvl="1" indent="0">
              <a:buNone/>
            </a:pPr>
            <a:r>
              <a:rPr lang="en-US" sz="2000" dirty="0"/>
              <a:t>	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consistent with past practices for mutual aid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Document Mutual Aid Process</a:t>
            </a:r>
          </a:p>
        </p:txBody>
      </p:sp>
    </p:spTree>
    <p:extLst>
      <p:ext uri="{BB962C8B-B14F-4D97-AF65-F5344CB8AC3E}">
        <p14:creationId xmlns:p14="http://schemas.microsoft.com/office/powerpoint/2010/main" val="31866047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to Estimate and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219200"/>
            <a:ext cx="8382000" cy="452596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dirty="0"/>
              <a:t>Mutual Aid Agreement Costs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351501"/>
              </p:ext>
            </p:extLst>
          </p:nvPr>
        </p:nvGraphicFramePr>
        <p:xfrm>
          <a:off x="609600" y="1828800"/>
          <a:ext cx="8280400" cy="1102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482028434"/>
                    </a:ext>
                  </a:extLst>
                </a:gridCol>
                <a:gridCol w="4165600">
                  <a:extLst>
                    <a:ext uri="{9D8B030D-6E8A-4147-A177-3AD203B41FA5}">
                      <a16:colId xmlns:a16="http://schemas.microsoft.com/office/drawing/2014/main" xmlns="" val="3388450801"/>
                    </a:ext>
                  </a:extLst>
                </a:gridCol>
              </a:tblGrid>
              <a:tr h="314409">
                <a:tc>
                  <a:txBody>
                    <a:bodyPr/>
                    <a:lstStyle/>
                    <a:p>
                      <a:r>
                        <a:rPr lang="en-US" dirty="0"/>
                        <a:t>What to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to 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173684"/>
                  </a:ext>
                </a:extLst>
              </a:tr>
              <a:tr h="3705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All mutual aid 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Provide Mutual Aid Agreements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6246289"/>
                  </a:ext>
                </a:extLst>
              </a:tr>
              <a:tr h="338469">
                <a:tc>
                  <a:txBody>
                    <a:bodyPr/>
                    <a:lstStyle/>
                    <a:p>
                      <a:r>
                        <a:rPr lang="en-US" dirty="0"/>
                        <a:t>All costs associated with mutual 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Invoices</a:t>
                      </a:r>
                      <a:r>
                        <a:rPr lang="en-US" baseline="0" dirty="0"/>
                        <a:t> from providing entity (if available)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6876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6433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to Estimate – Tips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524000"/>
            <a:ext cx="8382000" cy="42211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000" dirty="0"/>
              <a:t>	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Use qualified personnel to estimate costs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Can only claim insurance deductibles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Use contract estimates or historical cost data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Base estimates on return to pre-disaster design and function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Base estimates for vehicles or equipment on the same type make, year, model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852524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Ineligible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524000"/>
            <a:ext cx="8382000" cy="42211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000" dirty="0"/>
              <a:t>	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Capital improvements not required by codes and standards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Loss of revenue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Loss of useful service life of facilities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Tax assessments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Increased operating expenses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General surveys to assess damage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Cost of restoring facilities that were not in active use at the time of the disaster.</a:t>
            </a:r>
          </a:p>
        </p:txBody>
      </p:sp>
    </p:spTree>
    <p:extLst>
      <p:ext uri="{BB962C8B-B14F-4D97-AF65-F5344CB8AC3E}">
        <p14:creationId xmlns:p14="http://schemas.microsoft.com/office/powerpoint/2010/main" val="1488612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Eligible work is classified into the following categories: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u="sng" dirty="0"/>
              <a:t>Emergency Work</a:t>
            </a:r>
          </a:p>
          <a:p>
            <a:pPr marL="0" indent="0">
              <a:buNone/>
            </a:pPr>
            <a:r>
              <a:rPr lang="en-US" dirty="0"/>
              <a:t>	Category A: Debris Removal</a:t>
            </a:r>
          </a:p>
          <a:p>
            <a:pPr marL="0" indent="0">
              <a:buNone/>
            </a:pPr>
            <a:r>
              <a:rPr lang="en-US" dirty="0"/>
              <a:t>	Category B: Emergency protective 		measures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9871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Categories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32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Category G: Parks, Recreational, and Other Facilities</a:t>
            </a:r>
          </a:p>
          <a:p>
            <a:pPr marL="0" indent="0">
              <a:buNone/>
            </a:pPr>
            <a:r>
              <a:rPr lang="en-US" sz="2000" dirty="0"/>
              <a:t>Work Considered: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Restore publicly owned facilities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Replant necessary vegetation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Replace sand on beaches, under certain conditions</a:t>
            </a:r>
          </a:p>
          <a:p>
            <a:pPr marL="0" indent="0">
              <a:buNone/>
            </a:pPr>
            <a:r>
              <a:rPr lang="en-US" sz="2000" dirty="0"/>
              <a:t>Work Not Considered: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Restore unimproved natural features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Replant aesthetic vegetation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Monitor long-term vegetative growth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Replace destroyed crops</a:t>
            </a:r>
          </a:p>
          <a:p>
            <a:pPr marL="457200" lvl="1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685" y="0"/>
            <a:ext cx="83306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9540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PA Delivery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New Program Delivery Model: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	change procedures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	roles and responsibilities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	web-based tools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	information technology systems (Grants 	Portal)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New Program Delivery Model </a:t>
            </a:r>
            <a:r>
              <a:rPr lang="en-US" i="1" u="sng" dirty="0"/>
              <a:t>does not change</a:t>
            </a:r>
            <a:r>
              <a:rPr lang="en-US" b="0" i="1" dirty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eligibility </a:t>
            </a:r>
          </a:p>
          <a:p>
            <a:pPr marL="0" indent="0">
              <a:buNone/>
            </a:pPr>
            <a:r>
              <a:rPr lang="en-US" dirty="0"/>
              <a:t>	regulations</a:t>
            </a:r>
          </a:p>
          <a:p>
            <a:pPr marL="0" indent="0">
              <a:buNone/>
            </a:pPr>
            <a:r>
              <a:rPr lang="en-US" dirty="0"/>
              <a:t>	policies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8141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PA Model – Grants Portal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Introduction of Grants Portal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Developed to assist the applicants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Facilitates full project visibility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Enhances coordination and communication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User friendly-streamlines work and workflow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Significantly improves document collection and retention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4497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PA Model – Grants Portal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Complete and update profile information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Submit the Request for Public Assistance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Upload required project documentation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Obtain daily oversight of project statuses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769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PA Delivery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FEMA is focusing on: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Customer service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Project specific needs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Consistency of personnel and procedures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5397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PA Model – Grants Portal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Introduction of Program Delivery Manager (PDMG)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Single FEMA Point of Contact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Weekly contact with Applicants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Expected to remain in place through entire disaster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Facilitates exploratory call and recovery scoping meeting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Assists with </a:t>
            </a:r>
            <a:r>
              <a:rPr lang="en-US" i="1" u="sng" dirty="0"/>
              <a:t>damage inventory development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Facilitates document collection and coordination</a:t>
            </a:r>
          </a:p>
        </p:txBody>
      </p:sp>
    </p:spTree>
    <p:extLst>
      <p:ext uri="{BB962C8B-B14F-4D97-AF65-F5344CB8AC3E}">
        <p14:creationId xmlns:p14="http://schemas.microsoft.com/office/powerpoint/2010/main" val="7432818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86791"/>
          </a:xfrm>
        </p:spPr>
        <p:txBody>
          <a:bodyPr/>
          <a:lstStyle/>
          <a:p>
            <a:r>
              <a:rPr lang="en-US" dirty="0"/>
              <a:t>New PA Delivery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061429"/>
            <a:ext cx="89154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2529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Web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FEMA Website: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https://www.fema.gov/public-assistance-local-state-tribal-and-non-profit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Schedule of Equipment Rates: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https://www.fema.gov/schedule-equipment-rates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FEMA Public Assistance Program and Policy Guide (PAPPG)</a:t>
            </a:r>
          </a:p>
          <a:p>
            <a:pPr marL="0" indent="0">
              <a:buNone/>
            </a:pPr>
            <a:r>
              <a:rPr lang="en-US" dirty="0">
                <a:hlinkClick r:id="rId5"/>
              </a:rPr>
              <a:t>https://www.fema.gov/media-library/assets/documents/111781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93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u="sng" dirty="0"/>
              <a:t>Permanent Work</a:t>
            </a:r>
          </a:p>
          <a:p>
            <a:pPr marL="0" indent="0">
              <a:buNone/>
            </a:pPr>
            <a:r>
              <a:rPr lang="en-US" dirty="0"/>
              <a:t>	Category C: Roads and bridges</a:t>
            </a:r>
          </a:p>
          <a:p>
            <a:pPr marL="0" indent="0">
              <a:buNone/>
            </a:pPr>
            <a:r>
              <a:rPr lang="en-US" dirty="0"/>
              <a:t>	Category D: Water control facilities</a:t>
            </a:r>
          </a:p>
          <a:p>
            <a:pPr marL="0" indent="0">
              <a:buNone/>
            </a:pPr>
            <a:r>
              <a:rPr lang="en-US" dirty="0"/>
              <a:t>	Category E: Public buildings and contents</a:t>
            </a:r>
          </a:p>
          <a:p>
            <a:pPr marL="0" indent="0">
              <a:buNone/>
            </a:pPr>
            <a:r>
              <a:rPr lang="en-US" dirty="0"/>
              <a:t>	Category F: Public utilities</a:t>
            </a:r>
          </a:p>
          <a:p>
            <a:pPr marL="0" indent="0">
              <a:buNone/>
            </a:pPr>
            <a:r>
              <a:rPr lang="en-US" dirty="0"/>
              <a:t>	Category G: Parks, recreational, and other 	facilities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25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Categories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327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Category A: Debris Removal </a:t>
            </a:r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In the public interest or public safety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From public property or rights of way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Not related to: </a:t>
            </a:r>
          </a:p>
          <a:p>
            <a:pPr lvl="2"/>
            <a:r>
              <a:rPr lang="en-US" dirty="0"/>
              <a:t>Construction</a:t>
            </a:r>
          </a:p>
          <a:p>
            <a:pPr lvl="2"/>
            <a:r>
              <a:rPr lang="en-US" dirty="0"/>
              <a:t>Repair</a:t>
            </a:r>
          </a:p>
          <a:p>
            <a:pPr lvl="2"/>
            <a:r>
              <a:rPr lang="en-US" dirty="0"/>
              <a:t>Renovation of residential or commercial structures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172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Categories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32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Category B: Emergency Protective Measures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YES: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Actions to save lives and protect public health and safety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Actions to protect public and private property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Overtime pay for permanent employees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Certain stand-by force account labor costs</a:t>
            </a:r>
          </a:p>
          <a:p>
            <a:pPr marL="0" indent="0">
              <a:buNone/>
            </a:pPr>
            <a:r>
              <a:rPr lang="en-US" sz="2000" dirty="0"/>
              <a:t>NO: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Straight-time pay for permanent employees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Stand-by time for equipment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349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Categories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32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Category C: Roads and Bridges</a:t>
            </a:r>
          </a:p>
          <a:p>
            <a:pPr marL="0" indent="0">
              <a:buNone/>
            </a:pPr>
            <a:r>
              <a:rPr lang="en-US" sz="2000" dirty="0"/>
              <a:t>YES: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Restore roads, bridges, and their components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Repair scour or erosion damage to a channel or stream bank if affecting structural integrity of a road, culvert, or bridge</a:t>
            </a:r>
          </a:p>
          <a:p>
            <a:pPr marL="0" indent="0">
              <a:buNone/>
            </a:pPr>
            <a:r>
              <a:rPr lang="en-US" sz="2000" dirty="0"/>
              <a:t>NO: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Restore work that falls under Other Federal Authority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Restore private roads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i="1" u="sng" dirty="0"/>
              <a:t>Repair damage not caused by the disaster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u="sng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519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Categories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32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Category D: Water Control Facilities</a:t>
            </a:r>
          </a:p>
          <a:p>
            <a:pPr marL="0" indent="0">
              <a:buNone/>
            </a:pPr>
            <a:r>
              <a:rPr lang="en-US" sz="2000" dirty="0"/>
              <a:t>YES: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Restore publicly-owned water control facilities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Restore carrying or storage capacity of engineered channels, basins, and reservoirs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Restore flood control works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65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3096</TotalTime>
  <Words>1304</Words>
  <Application>Microsoft Office PowerPoint</Application>
  <PresentationFormat>On-screen Show (4:3)</PresentationFormat>
  <Paragraphs>400</Paragraphs>
  <Slides>47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Calibri</vt:lpstr>
      <vt:lpstr>Wingdings</vt:lpstr>
      <vt:lpstr>Office Theme</vt:lpstr>
      <vt:lpstr>PowerPoint Presentation</vt:lpstr>
      <vt:lpstr>Purpose of FORM 7</vt:lpstr>
      <vt:lpstr>FORM 7</vt:lpstr>
      <vt:lpstr>Project Categories</vt:lpstr>
      <vt:lpstr>Project Categories</vt:lpstr>
      <vt:lpstr>Categories of Work</vt:lpstr>
      <vt:lpstr>Categories of Work</vt:lpstr>
      <vt:lpstr>Categories of Work</vt:lpstr>
      <vt:lpstr>Categories of Work</vt:lpstr>
      <vt:lpstr>Categories of Work</vt:lpstr>
      <vt:lpstr>Categories of Work</vt:lpstr>
      <vt:lpstr>Categories of Work</vt:lpstr>
      <vt:lpstr> MEMA FORM 7 </vt:lpstr>
      <vt:lpstr>Public Assistance Overview</vt:lpstr>
      <vt:lpstr>Public Assistance Overview</vt:lpstr>
      <vt:lpstr>Public Assistance Overview</vt:lpstr>
      <vt:lpstr>Public Assistance Overview</vt:lpstr>
      <vt:lpstr>Public Assistance Overview</vt:lpstr>
      <vt:lpstr>Preliminary Damage Assessment</vt:lpstr>
      <vt:lpstr>Preliminary Damage Assessment</vt:lpstr>
      <vt:lpstr>Preliminary Damage Assessment</vt:lpstr>
      <vt:lpstr>Preliminary Damage Assessment</vt:lpstr>
      <vt:lpstr>Preliminary Damage Assessment</vt:lpstr>
      <vt:lpstr>Preliminary Damage Assessment</vt:lpstr>
      <vt:lpstr>How to Estimate and Document</vt:lpstr>
      <vt:lpstr>How to Estimate and Document</vt:lpstr>
      <vt:lpstr>How to Estimate and Document</vt:lpstr>
      <vt:lpstr>How to Estimate and Document</vt:lpstr>
      <vt:lpstr>How to Estimate and Document</vt:lpstr>
      <vt:lpstr>How to Estimate and Document</vt:lpstr>
      <vt:lpstr>How to Estimate and Document</vt:lpstr>
      <vt:lpstr>How to Estimate and Document</vt:lpstr>
      <vt:lpstr>How to Estimate and Document</vt:lpstr>
      <vt:lpstr>How to Estimate and Document</vt:lpstr>
      <vt:lpstr>How to Estimate and Document</vt:lpstr>
      <vt:lpstr>How to Estimate and Document</vt:lpstr>
      <vt:lpstr>How to Estimate and Document</vt:lpstr>
      <vt:lpstr>How to Estimate – Tips </vt:lpstr>
      <vt:lpstr>Ineligible Costs</vt:lpstr>
      <vt:lpstr>Categories of Work</vt:lpstr>
      <vt:lpstr>New PA Delivery Model</vt:lpstr>
      <vt:lpstr>New PA Model – Grants Portal</vt:lpstr>
      <vt:lpstr>New PA Model – Grants Portal</vt:lpstr>
      <vt:lpstr>New PA Delivery Model</vt:lpstr>
      <vt:lpstr>New PA Model – Grants Portal</vt:lpstr>
      <vt:lpstr>New PA Delivery Model</vt:lpstr>
      <vt:lpstr>Important Web Links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5: Operations</dc:title>
  <dc:subject>Local Damage Assessment</dc:subject>
  <dc:creator>FEMA EMI</dc:creator>
  <cp:lastModifiedBy>Dale Rowley</cp:lastModifiedBy>
  <cp:revision>185</cp:revision>
  <cp:lastPrinted>2017-09-05T18:46:22Z</cp:lastPrinted>
  <dcterms:created xsi:type="dcterms:W3CDTF">2011-05-03T14:04:58Z</dcterms:created>
  <dcterms:modified xsi:type="dcterms:W3CDTF">2017-09-13T12:11:53Z</dcterms:modified>
</cp:coreProperties>
</file>